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3"/>
  </p:notesMasterIdLst>
  <p:sldIdLst>
    <p:sldId id="257" r:id="rId2"/>
    <p:sldId id="267" r:id="rId3"/>
    <p:sldId id="276" r:id="rId4"/>
    <p:sldId id="271" r:id="rId5"/>
    <p:sldId id="272" r:id="rId6"/>
    <p:sldId id="269" r:id="rId7"/>
    <p:sldId id="273" r:id="rId8"/>
    <p:sldId id="279" r:id="rId9"/>
    <p:sldId id="278" r:id="rId10"/>
    <p:sldId id="275" r:id="rId11"/>
    <p:sldId id="281" r:id="rId12"/>
  </p:sldIdLst>
  <p:sldSz cx="9144000" cy="5143500" type="screen16x9"/>
  <p:notesSz cx="6858000" cy="9144000"/>
  <p:embeddedFontLst>
    <p:embeddedFont>
      <p:font typeface="PT Sans Narrow" panose="020B0604020202020204" charset="-52"/>
      <p:regular r:id="rId14"/>
      <p:bold r:id="rId15"/>
    </p:embeddedFon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Open Sans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6C684"/>
    <a:srgbClr val="AE6E4D"/>
    <a:srgbClr val="695D46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709184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b585b064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b585b064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035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1943100" y="273844"/>
            <a:ext cx="65721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1943100" y="1369219"/>
            <a:ext cx="65721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mc:AlternateContent xmlns:mc="http://schemas.openxmlformats.org/markup-compatibility/2006" xmlns:p14="http://schemas.microsoft.com/office/powerpoint/2010/main">
    <mc:Choice Requires="p14">
      <p:transition spd="slow" p14:dur="16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Половина рамки 2"/>
          <p:cNvSpPr/>
          <p:nvPr/>
        </p:nvSpPr>
        <p:spPr>
          <a:xfrm>
            <a:off x="0" y="0"/>
            <a:ext cx="2172559" cy="2172559"/>
          </a:xfrm>
          <a:prstGeom prst="halfFrame">
            <a:avLst>
              <a:gd name="adj1" fmla="val 11502"/>
              <a:gd name="adj2" fmla="val 11502"/>
            </a:avLst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оловина рамки 7"/>
          <p:cNvSpPr/>
          <p:nvPr/>
        </p:nvSpPr>
        <p:spPr>
          <a:xfrm rot="10800000">
            <a:off x="5527374" y="3486580"/>
            <a:ext cx="1656920" cy="1656920"/>
          </a:xfrm>
          <a:prstGeom prst="halfFrame">
            <a:avLst>
              <a:gd name="adj1" fmla="val 11502"/>
              <a:gd name="adj2" fmla="val 11502"/>
            </a:avLst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Стрелка углом 3"/>
          <p:cNvSpPr/>
          <p:nvPr/>
        </p:nvSpPr>
        <p:spPr>
          <a:xfrm rot="16200000" flipH="1">
            <a:off x="-1274517" y="2211200"/>
            <a:ext cx="4289474" cy="927140"/>
          </a:xfrm>
          <a:prstGeom prst="bentArrow">
            <a:avLst>
              <a:gd name="adj1" fmla="val 25366"/>
              <a:gd name="adj2" fmla="val 21070"/>
              <a:gd name="adj3" fmla="val 25000"/>
              <a:gd name="adj4" fmla="val 32579"/>
            </a:avLst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Минус 8"/>
          <p:cNvSpPr/>
          <p:nvPr/>
        </p:nvSpPr>
        <p:spPr>
          <a:xfrm>
            <a:off x="1336356" y="-44260"/>
            <a:ext cx="1381913" cy="1381913"/>
          </a:xfrm>
          <a:prstGeom prst="mathMinus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2536806" y="-43835"/>
            <a:ext cx="1381913" cy="1381913"/>
          </a:xfrm>
          <a:prstGeom prst="mathMinus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>
            <a:off x="3737256" y="-43834"/>
            <a:ext cx="1381913" cy="1381913"/>
          </a:xfrm>
          <a:prstGeom prst="mathMinus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Минус 12"/>
          <p:cNvSpPr/>
          <p:nvPr/>
        </p:nvSpPr>
        <p:spPr>
          <a:xfrm>
            <a:off x="4937706" y="-44261"/>
            <a:ext cx="1381913" cy="1381913"/>
          </a:xfrm>
          <a:prstGeom prst="mathMinus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инус 16"/>
          <p:cNvSpPr/>
          <p:nvPr/>
        </p:nvSpPr>
        <p:spPr>
          <a:xfrm rot="5400000">
            <a:off x="6001411" y="-243718"/>
            <a:ext cx="983853" cy="1381913"/>
          </a:xfrm>
          <a:prstGeom prst="mathMinus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40221" y="612919"/>
            <a:ext cx="541020" cy="84050"/>
          </a:xfrm>
          <a:prstGeom prst="rect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331607" y="604670"/>
            <a:ext cx="541020" cy="84050"/>
          </a:xfrm>
          <a:prstGeom prst="rect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81970" y="612919"/>
            <a:ext cx="541020" cy="84050"/>
          </a:xfrm>
          <a:prstGeom prst="rect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782420" y="612919"/>
            <a:ext cx="541020" cy="84050"/>
          </a:xfrm>
          <a:prstGeom prst="rect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933885" y="604670"/>
            <a:ext cx="541020" cy="84050"/>
          </a:xfrm>
          <a:prstGeom prst="rect">
            <a:avLst/>
          </a:prstGeom>
          <a:solidFill>
            <a:srgbClr val="F6C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oogle Shape;92;p15"/>
          <p:cNvSpPr/>
          <p:nvPr/>
        </p:nvSpPr>
        <p:spPr>
          <a:xfrm>
            <a:off x="2718269" y="1098462"/>
            <a:ext cx="3954286" cy="1142067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 </a:t>
            </a:r>
            <a:endParaRPr lang="ru-RU" dirty="0"/>
          </a:p>
          <a:p>
            <a:r>
              <a:rPr lang="ru-RU" dirty="0"/>
              <a:t>Погибшие живут среди живых,</a:t>
            </a:r>
            <a:endParaRPr lang="ru-RU" dirty="0"/>
          </a:p>
          <a:p>
            <a:r>
              <a:rPr lang="ru-RU" dirty="0"/>
              <a:t>Ушедшие ушли, чтобы вернуться.</a:t>
            </a:r>
            <a:endParaRPr lang="ru-RU" dirty="0"/>
          </a:p>
          <a:p>
            <a:r>
              <a:rPr lang="ru-RU" dirty="0"/>
              <a:t> Во всех сердцах, во всех домах людских</a:t>
            </a:r>
            <a:endParaRPr lang="ru-RU" dirty="0"/>
          </a:p>
          <a:p>
            <a:r>
              <a:rPr lang="ru-RU" dirty="0"/>
              <a:t>Неслышные шаги их раздаются.</a:t>
            </a:r>
            <a:endParaRPr lang="ru-RU" dirty="0"/>
          </a:p>
          <a:p>
            <a:r>
              <a:rPr lang="ru-RU" dirty="0"/>
              <a:t> </a:t>
            </a:r>
            <a:endParaRPr lang="ru-RU" dirty="0">
              <a:effectLst/>
            </a:endParaRPr>
          </a:p>
        </p:txBody>
      </p:sp>
      <p:sp>
        <p:nvSpPr>
          <p:cNvPr id="24" name="Google Shape;92;p15"/>
          <p:cNvSpPr/>
          <p:nvPr/>
        </p:nvSpPr>
        <p:spPr>
          <a:xfrm>
            <a:off x="2718269" y="2240956"/>
            <a:ext cx="3956851" cy="1570756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Забыть их – значит их предать!</a:t>
            </a:r>
          </a:p>
          <a:p>
            <a:pPr lvl="0"/>
            <a:r>
              <a:rPr lang="ru-RU" dirty="0"/>
              <a:t>Стать равнодушным хуже, чем убийцей.</a:t>
            </a:r>
          </a:p>
          <a:p>
            <a:pPr lvl="0"/>
            <a:r>
              <a:rPr lang="ru-RU" dirty="0"/>
              <a:t>И не чугун, не бронза, не гранит,</a:t>
            </a:r>
          </a:p>
          <a:p>
            <a:pPr lvl="0"/>
            <a:r>
              <a:rPr lang="ru-RU" dirty="0"/>
              <a:t>Которые не раз бывали лживы,</a:t>
            </a:r>
          </a:p>
          <a:p>
            <a:pPr lvl="0"/>
            <a:r>
              <a:rPr lang="ru-RU" dirty="0"/>
              <a:t>А память поколений их хранит.</a:t>
            </a:r>
          </a:p>
          <a:p>
            <a:pPr lvl="0"/>
            <a:r>
              <a:rPr lang="ru-RU" dirty="0"/>
              <a:t>Вот почему посмертно они живы!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0;p15"/>
          <p:cNvSpPr/>
          <p:nvPr/>
        </p:nvSpPr>
        <p:spPr>
          <a:xfrm>
            <a:off x="761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92;p15"/>
          <p:cNvSpPr/>
          <p:nvPr/>
        </p:nvSpPr>
        <p:spPr>
          <a:xfrm>
            <a:off x="334313" y="901078"/>
            <a:ext cx="8458026" cy="3341342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1;p15"/>
          <p:cNvSpPr/>
          <p:nvPr/>
        </p:nvSpPr>
        <p:spPr>
          <a:xfrm>
            <a:off x="334313" y="1107333"/>
            <a:ext cx="8458026" cy="982725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7954" y="199380"/>
            <a:ext cx="8730744" cy="371260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5400000">
            <a:off x="-1404537" y="2503570"/>
            <a:ext cx="3341341" cy="136359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7189848" y="2503570"/>
            <a:ext cx="3341341" cy="136359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10800000">
            <a:off x="197954" y="4242419"/>
            <a:ext cx="8730744" cy="116450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10800000">
            <a:off x="197954" y="784628"/>
            <a:ext cx="8730744" cy="116450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97954" y="4559106"/>
            <a:ext cx="8730744" cy="371260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oogle Shape;91;p15"/>
          <p:cNvSpPr/>
          <p:nvPr/>
        </p:nvSpPr>
        <p:spPr>
          <a:xfrm>
            <a:off x="334313" y="2090058"/>
            <a:ext cx="795816" cy="982725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1934202" y="1279983"/>
            <a:ext cx="640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omic Sans MS" panose="030F0702030302020204" pitchFamily="66" charset="0"/>
              </a:rPr>
              <a:t> 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8795" y="2262727"/>
            <a:ext cx="70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 smtClean="0">
                <a:latin typeface="Comic Sans MS" panose="030F0702030302020204" pitchFamily="66" charset="0"/>
              </a:rPr>
              <a:t>История одного памятника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21" name="Google Shape;91;p15"/>
          <p:cNvSpPr/>
          <p:nvPr/>
        </p:nvSpPr>
        <p:spPr>
          <a:xfrm>
            <a:off x="334313" y="3072802"/>
            <a:ext cx="8458026" cy="982725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" name="Google Shape;91;p15"/>
          <p:cNvSpPr/>
          <p:nvPr/>
        </p:nvSpPr>
        <p:spPr>
          <a:xfrm>
            <a:off x="7996523" y="2090057"/>
            <a:ext cx="795816" cy="982725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495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92;p15"/>
          <p:cNvSpPr/>
          <p:nvPr/>
        </p:nvSpPr>
        <p:spPr>
          <a:xfrm>
            <a:off x="-2" y="1439757"/>
            <a:ext cx="8572501" cy="3154680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10" name="Google Shape;91;p15"/>
          <p:cNvSpPr/>
          <p:nvPr/>
        </p:nvSpPr>
        <p:spPr>
          <a:xfrm>
            <a:off x="-11269" y="-7621"/>
            <a:ext cx="7182433" cy="1197913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8839200" y="-2"/>
            <a:ext cx="304800" cy="514350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5400000" flipH="1">
            <a:off x="4419600" y="419099"/>
            <a:ext cx="304800" cy="914400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 flipH="1">
            <a:off x="8141970" y="-699648"/>
            <a:ext cx="304800" cy="1699259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Google Shape;92;p15"/>
          <p:cNvSpPr/>
          <p:nvPr/>
        </p:nvSpPr>
        <p:spPr>
          <a:xfrm>
            <a:off x="7444741" y="550455"/>
            <a:ext cx="1127758" cy="889301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4" t="7347" r="6655" b="5649"/>
          <a:stretch/>
        </p:blipFill>
        <p:spPr>
          <a:xfrm>
            <a:off x="228600" y="1693634"/>
            <a:ext cx="3779520" cy="2651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479" y="0"/>
            <a:ext cx="7182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omic Sans MS" panose="030F0702030302020204" pitchFamily="66" charset="0"/>
              </a:rPr>
              <a:t>Кому поставлен памятник на улице Рабочий переулок г. Кукмор</a:t>
            </a:r>
            <a:r>
              <a:rPr lang="ru-RU" sz="2800" dirty="0" smtClean="0">
                <a:latin typeface="Comic Sans MS" panose="030F0702030302020204" pitchFamily="66" charset="0"/>
              </a:rPr>
              <a:t>? </a:t>
            </a:r>
            <a:endParaRPr lang="ru-RU" sz="2800" dirty="0"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61" y="1687829"/>
            <a:ext cx="3986348" cy="2657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28" y="602173"/>
            <a:ext cx="826582" cy="7858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</p:pic>
    </p:spTree>
    <p:extLst>
      <p:ext uri="{BB962C8B-B14F-4D97-AF65-F5344CB8AC3E}">
        <p14:creationId xmlns:p14="http://schemas.microsoft.com/office/powerpoint/2010/main" val="24557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92;p15"/>
          <p:cNvSpPr/>
          <p:nvPr/>
        </p:nvSpPr>
        <p:spPr>
          <a:xfrm>
            <a:off x="5271838" y="544051"/>
            <a:ext cx="3300661" cy="895705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 flipH="1">
            <a:off x="5791675" y="780372"/>
            <a:ext cx="2266967" cy="523221"/>
          </a:xfrm>
          <a:prstGeom prst="roundRect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92;p15"/>
          <p:cNvSpPr/>
          <p:nvPr/>
        </p:nvSpPr>
        <p:spPr>
          <a:xfrm>
            <a:off x="-2" y="1439757"/>
            <a:ext cx="8572501" cy="3154680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10" name="Google Shape;91;p15"/>
          <p:cNvSpPr/>
          <p:nvPr/>
        </p:nvSpPr>
        <p:spPr>
          <a:xfrm>
            <a:off x="-18144" y="-7621"/>
            <a:ext cx="5009531" cy="1197913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8839200" y="-2"/>
            <a:ext cx="304800" cy="514350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5400000" flipH="1">
            <a:off x="4419600" y="419099"/>
            <a:ext cx="304800" cy="914400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 flipH="1">
            <a:off x="7055519" y="-1786099"/>
            <a:ext cx="304800" cy="387216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8" t="15278" r="4847" b="20393"/>
          <a:stretch/>
        </p:blipFill>
        <p:spPr>
          <a:xfrm>
            <a:off x="2120996" y="1560679"/>
            <a:ext cx="6314860" cy="2886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-4395" y="-10037"/>
            <a:ext cx="5009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omic Sans MS" panose="030F0702030302020204" pitchFamily="66" charset="0"/>
              </a:rPr>
              <a:t>Причина размещения госпиталя в </a:t>
            </a:r>
            <a:r>
              <a:rPr lang="ru-RU" sz="3600" dirty="0">
                <a:latin typeface="Comic Sans MS" panose="030F0702030302020204" pitchFamily="66" charset="0"/>
              </a:rPr>
              <a:t>К</a:t>
            </a:r>
            <a:r>
              <a:rPr lang="ru-RU" sz="3600" dirty="0" smtClean="0">
                <a:latin typeface="Comic Sans MS" panose="030F0702030302020204" pitchFamily="66" charset="0"/>
              </a:rPr>
              <a:t>укморе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81848" y="787994"/>
            <a:ext cx="2086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Железнодорожная линия Казань-Агрыз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377" y="1516303"/>
            <a:ext cx="20591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Comic Sans MS" panose="030F0702030302020204" pitchFamily="66" charset="0"/>
              </a:rPr>
              <a:t>4 отделения госпиталя:</a:t>
            </a:r>
          </a:p>
          <a:p>
            <a:pPr marL="342900" indent="-342900">
              <a:buFont typeface="+mj-lt"/>
              <a:buAutoNum type="arabicParenR"/>
            </a:pPr>
            <a:r>
              <a:rPr lang="ru-RU" dirty="0" smtClean="0">
                <a:latin typeface="Comic Sans MS" panose="030F0702030302020204" pitchFamily="66" charset="0"/>
              </a:rPr>
              <a:t>КСШ №1</a:t>
            </a:r>
          </a:p>
          <a:p>
            <a:pPr marL="342900" indent="-342900">
              <a:buFont typeface="+mj-lt"/>
              <a:buAutoNum type="arabicParenR"/>
            </a:pPr>
            <a:r>
              <a:rPr lang="ru-RU" dirty="0" smtClean="0">
                <a:latin typeface="Comic Sans MS" panose="030F0702030302020204" pitchFamily="66" charset="0"/>
              </a:rPr>
              <a:t>КСШ №2</a:t>
            </a:r>
          </a:p>
          <a:p>
            <a:pPr marL="342900" indent="-342900">
              <a:buFont typeface="+mj-lt"/>
              <a:buAutoNum type="arabicParenR"/>
            </a:pPr>
            <a:r>
              <a:rPr lang="ru-RU" dirty="0" smtClean="0">
                <a:latin typeface="Comic Sans MS" panose="030F0702030302020204" pitchFamily="66" charset="0"/>
              </a:rPr>
              <a:t>Ясли-сад №2</a:t>
            </a:r>
          </a:p>
          <a:p>
            <a:pPr marL="342900" indent="-342900">
              <a:buFont typeface="+mj-lt"/>
              <a:buAutoNum type="arabicParenR"/>
            </a:pPr>
            <a:r>
              <a:rPr lang="ru-RU" dirty="0" smtClean="0">
                <a:latin typeface="Comic Sans MS" panose="030F0702030302020204" pitchFamily="66" charset="0"/>
              </a:rPr>
              <a:t>Больница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877" y="3093158"/>
            <a:ext cx="1973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Канцелярия госпиталя находилась в здании </a:t>
            </a:r>
            <a:r>
              <a:rPr lang="ru-RU" dirty="0" err="1" smtClean="0">
                <a:latin typeface="Comic Sans MS" panose="030F0702030302020204" pitchFamily="66" charset="0"/>
              </a:rPr>
              <a:t>Кукморского</a:t>
            </a:r>
            <a:r>
              <a:rPr lang="ru-RU" dirty="0" smtClean="0">
                <a:latin typeface="Comic Sans MS" panose="030F0702030302020204" pitchFamily="66" charset="0"/>
              </a:rPr>
              <a:t> краеведческого музея.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5400000" flipH="1">
            <a:off x="2592091" y="-1161935"/>
            <a:ext cx="83259" cy="5276235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10800000" flipH="1">
            <a:off x="1995001" y="1510852"/>
            <a:ext cx="80111" cy="3084880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 rot="16200000" flipH="1">
            <a:off x="4231229" y="254462"/>
            <a:ext cx="105647" cy="8576896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rot="10800000" flipH="1">
            <a:off x="8481740" y="545348"/>
            <a:ext cx="90760" cy="394344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rot="10800000" flipH="1">
            <a:off x="5266097" y="544050"/>
            <a:ext cx="83259" cy="97376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rot="5400000" flipH="1">
            <a:off x="6877729" y="-1068758"/>
            <a:ext cx="83259" cy="3306279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rot="5400000" flipH="1">
            <a:off x="945901" y="2045674"/>
            <a:ext cx="93058" cy="2005137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rot="10800000" flipH="1">
            <a:off x="-4400" y="1439755"/>
            <a:ext cx="88417" cy="3129696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13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Google Shape;91;p15"/>
          <p:cNvSpPr/>
          <p:nvPr/>
        </p:nvSpPr>
        <p:spPr>
          <a:xfrm>
            <a:off x="4857746" y="-13750"/>
            <a:ext cx="4300004" cy="1213035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4921543" y="264287"/>
            <a:ext cx="6015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omic Sans MS" panose="030F0702030302020204" pitchFamily="66" charset="0"/>
              </a:rPr>
              <a:t>Хранение архивов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2144232" y="-2149068"/>
            <a:ext cx="304800" cy="4593265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-3724" y="-2418"/>
            <a:ext cx="304800" cy="514350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4419600" y="419099"/>
            <a:ext cx="304800" cy="914400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ogle Shape;92;p15"/>
          <p:cNvSpPr/>
          <p:nvPr/>
        </p:nvSpPr>
        <p:spPr>
          <a:xfrm>
            <a:off x="571499" y="1439756"/>
            <a:ext cx="8572501" cy="3154680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14" name="Google Shape;92;p15"/>
          <p:cNvSpPr/>
          <p:nvPr/>
        </p:nvSpPr>
        <p:spPr>
          <a:xfrm>
            <a:off x="571498" y="550454"/>
            <a:ext cx="4021767" cy="889301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55" y="1602258"/>
            <a:ext cx="4238720" cy="2820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Скругленный прямоугольник 19"/>
          <p:cNvSpPr/>
          <p:nvPr/>
        </p:nvSpPr>
        <p:spPr>
          <a:xfrm flipH="1">
            <a:off x="685975" y="773357"/>
            <a:ext cx="3792811" cy="523221"/>
          </a:xfrm>
          <a:prstGeom prst="roundRect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83634" y="787108"/>
            <a:ext cx="3837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Военно-медицинский музей </a:t>
            </a:r>
            <a:r>
              <a:rPr lang="ru-RU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dirty="0" smtClean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Петербурге</a:t>
            </a:r>
          </a:p>
          <a:p>
            <a:r>
              <a:rPr lang="ru-RU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и </a:t>
            </a:r>
            <a:r>
              <a:rPr lang="ru-RU" dirty="0" err="1" smtClean="0">
                <a:latin typeface="Comic Sans MS" panose="030F0702030302020204" pitchFamily="66" charset="0"/>
                <a:cs typeface="Times New Roman" panose="02020603050405020304" pitchFamily="18" charset="0"/>
              </a:rPr>
              <a:t>Кукморский</a:t>
            </a:r>
            <a:r>
              <a:rPr lang="ru-RU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 краеведческий музей.</a:t>
            </a:r>
            <a:endParaRPr lang="ru-RU" dirty="0"/>
          </a:p>
        </p:txBody>
      </p:sp>
      <p:pic>
        <p:nvPicPr>
          <p:cNvPr id="5122" name="Picture 2" descr="https://kartarf.ru/images/heritage/1080/5/584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5746" y="1589314"/>
            <a:ext cx="3774083" cy="2895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033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Google Shape;91;p15"/>
          <p:cNvSpPr/>
          <p:nvPr/>
        </p:nvSpPr>
        <p:spPr>
          <a:xfrm>
            <a:off x="3066333" y="-13750"/>
            <a:ext cx="6091417" cy="1213035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92;p15"/>
          <p:cNvSpPr/>
          <p:nvPr/>
        </p:nvSpPr>
        <p:spPr>
          <a:xfrm>
            <a:off x="-988262" y="1213035"/>
            <a:ext cx="601980" cy="548641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6" name="Прямоугольник 5"/>
          <p:cNvSpPr/>
          <p:nvPr/>
        </p:nvSpPr>
        <p:spPr>
          <a:xfrm rot="5400000" flipH="1">
            <a:off x="-734162" y="1807691"/>
            <a:ext cx="304800" cy="38862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86959" y="-1043"/>
            <a:ext cx="6015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omic Sans MS" panose="030F0702030302020204" pitchFamily="66" charset="0"/>
              </a:rPr>
              <a:t>Размещение эвакогоспиталя в Кукморе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1240541" y="-1245376"/>
            <a:ext cx="304800" cy="278588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-3724" y="-2418"/>
            <a:ext cx="304800" cy="514350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4419600" y="419099"/>
            <a:ext cx="304800" cy="914400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ogle Shape;92;p15"/>
          <p:cNvSpPr/>
          <p:nvPr/>
        </p:nvSpPr>
        <p:spPr>
          <a:xfrm>
            <a:off x="571499" y="1439756"/>
            <a:ext cx="8572501" cy="3154680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14" name="Google Shape;92;p15"/>
          <p:cNvSpPr/>
          <p:nvPr/>
        </p:nvSpPr>
        <p:spPr>
          <a:xfrm>
            <a:off x="571498" y="550454"/>
            <a:ext cx="2214381" cy="889301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flipH="1">
            <a:off x="1392939" y="3849271"/>
            <a:ext cx="2266967" cy="376670"/>
          </a:xfrm>
          <a:prstGeom prst="roundRect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16369" y="3894280"/>
            <a:ext cx="2020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Работники госпиталя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1" r="201" b="16493"/>
          <a:stretch/>
        </p:blipFill>
        <p:spPr>
          <a:xfrm>
            <a:off x="4923780" y="1624272"/>
            <a:ext cx="3813439" cy="2029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Скругленный прямоугольник 16"/>
          <p:cNvSpPr/>
          <p:nvPr/>
        </p:nvSpPr>
        <p:spPr>
          <a:xfrm flipH="1">
            <a:off x="5697015" y="3861189"/>
            <a:ext cx="2266967" cy="376670"/>
          </a:xfrm>
          <a:prstGeom prst="roundRect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79231" y="3894280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latin typeface="Comic Sans MS" panose="030F0702030302020204" pitchFamily="66" charset="0"/>
              </a:rPr>
              <a:t>Кукморская</a:t>
            </a:r>
            <a:r>
              <a:rPr lang="ru-RU" dirty="0" smtClean="0">
                <a:latin typeface="Comic Sans MS" panose="030F0702030302020204" pitchFamily="66" charset="0"/>
              </a:rPr>
              <a:t> школа №2 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7" r="1591"/>
          <a:stretch/>
        </p:blipFill>
        <p:spPr>
          <a:xfrm>
            <a:off x="999446" y="1615168"/>
            <a:ext cx="3053952" cy="2058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5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92;p15"/>
          <p:cNvSpPr/>
          <p:nvPr/>
        </p:nvSpPr>
        <p:spPr>
          <a:xfrm>
            <a:off x="-2" y="1439757"/>
            <a:ext cx="8572501" cy="3154680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10" name="Google Shape;91;p15"/>
          <p:cNvSpPr/>
          <p:nvPr/>
        </p:nvSpPr>
        <p:spPr>
          <a:xfrm>
            <a:off x="-18144" y="-7621"/>
            <a:ext cx="5009531" cy="1197913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8839200" y="-2"/>
            <a:ext cx="304800" cy="514350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5400000" flipH="1">
            <a:off x="4419600" y="419099"/>
            <a:ext cx="304800" cy="914400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 flipH="1">
            <a:off x="7055519" y="-1786099"/>
            <a:ext cx="304800" cy="387216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598" y="0"/>
            <a:ext cx="5073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Comic Sans MS" panose="030F0702030302020204" pitchFamily="66" charset="0"/>
              </a:rPr>
              <a:t>Самое большое отделение госпиталя 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0" b="14187"/>
          <a:stretch/>
        </p:blipFill>
        <p:spPr>
          <a:xfrm>
            <a:off x="149966" y="1598745"/>
            <a:ext cx="5247057" cy="2836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Google Shape;92;p15"/>
          <p:cNvSpPr/>
          <p:nvPr/>
        </p:nvSpPr>
        <p:spPr>
          <a:xfrm>
            <a:off x="5271838" y="550455"/>
            <a:ext cx="3300661" cy="889301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 flipH="1">
            <a:off x="5500150" y="712117"/>
            <a:ext cx="2928830" cy="544223"/>
          </a:xfrm>
          <a:prstGeom prst="roundRect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558804" y="712118"/>
            <a:ext cx="2799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Кукморская</a:t>
            </a:r>
            <a:r>
              <a:rPr lang="ru-RU" dirty="0" smtClean="0"/>
              <a:t> средняя </a:t>
            </a:r>
            <a:r>
              <a:rPr lang="ru-RU" dirty="0"/>
              <a:t>ш</a:t>
            </a:r>
            <a:r>
              <a:rPr lang="ru-RU" dirty="0" smtClean="0"/>
              <a:t>кола №2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 до и после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418" y="1601367"/>
            <a:ext cx="2836703" cy="2836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07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Google Shape;91;p15"/>
          <p:cNvSpPr/>
          <p:nvPr/>
        </p:nvSpPr>
        <p:spPr>
          <a:xfrm>
            <a:off x="4857746" y="-13750"/>
            <a:ext cx="4300004" cy="1213035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800" dirty="0" smtClean="0">
                <a:latin typeface="Comic Sans MS" pitchFamily="66" charset="0"/>
              </a:rPr>
              <a:t>Экспонаты </a:t>
            </a:r>
            <a:r>
              <a:rPr lang="ru-RU" sz="2800" dirty="0" err="1" smtClean="0">
                <a:latin typeface="Comic Sans MS" pitchFamily="66" charset="0"/>
              </a:rPr>
              <a:t>Кукморского</a:t>
            </a:r>
            <a:r>
              <a:rPr lang="ru-RU" sz="2800" dirty="0" smtClean="0">
                <a:latin typeface="Comic Sans MS" pitchFamily="66" charset="0"/>
              </a:rPr>
              <a:t> краеведческого  музея.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49133" y="223529"/>
            <a:ext cx="6015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2144232" y="-2149068"/>
            <a:ext cx="304800" cy="4593265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-3724" y="-2418"/>
            <a:ext cx="304800" cy="514350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4419600" y="419099"/>
            <a:ext cx="304800" cy="914400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ogle Shape;92;p15"/>
          <p:cNvSpPr/>
          <p:nvPr/>
        </p:nvSpPr>
        <p:spPr>
          <a:xfrm>
            <a:off x="571499" y="1439756"/>
            <a:ext cx="8572501" cy="3154680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14" name="Google Shape;92;p15"/>
          <p:cNvSpPr/>
          <p:nvPr/>
        </p:nvSpPr>
        <p:spPr>
          <a:xfrm>
            <a:off x="571498" y="550454"/>
            <a:ext cx="4021767" cy="889301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dirty="0" smtClean="0">
                <a:solidFill>
                  <a:schemeClr val="bg2"/>
                </a:solidFill>
              </a:rPr>
              <a:t>Фотография раненных, проходивших лечение в эвакогоспитале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15" name="Picture 2" descr="http://kukmor-rt.ru/resize/shd/images/uploads/news/2019/2/13/e5c50dab8ad60484132c71ac6ef9b9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089" y="1488395"/>
            <a:ext cx="3806825" cy="3138033"/>
          </a:xfrm>
          <a:prstGeom prst="rect">
            <a:avLst/>
          </a:prstGeom>
          <a:noFill/>
        </p:spPr>
      </p:pic>
      <p:pic>
        <p:nvPicPr>
          <p:cNvPr id="16" name="Picture 4" descr="https://sun9-59.userapi.com/impf/0a-_vjiMO20jCcTQCJWhcXguLaa6vUdkawYYlw/9_e-zakCPnk.jpg?size=1280x960&amp;quality=96&amp;sign=fe7ab2b3aa5c3f23ab5d91dcadbb14a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736" y="1474453"/>
            <a:ext cx="4102036" cy="3076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339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Google Shape;91;p15"/>
          <p:cNvSpPr/>
          <p:nvPr/>
        </p:nvSpPr>
        <p:spPr>
          <a:xfrm>
            <a:off x="4857746" y="-13750"/>
            <a:ext cx="4300004" cy="1213035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5049133" y="223529"/>
            <a:ext cx="6015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omic Sans MS" panose="030F0702030302020204" pitchFamily="66" charset="0"/>
              </a:rPr>
              <a:t>Братская могила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2144232" y="-2149068"/>
            <a:ext cx="304800" cy="4593265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-3724" y="-2418"/>
            <a:ext cx="304800" cy="5143501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4419600" y="419099"/>
            <a:ext cx="304800" cy="914400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ogle Shape;92;p15"/>
          <p:cNvSpPr/>
          <p:nvPr/>
        </p:nvSpPr>
        <p:spPr>
          <a:xfrm>
            <a:off x="571499" y="1439756"/>
            <a:ext cx="8572501" cy="3154680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14" name="Google Shape;92;p15"/>
          <p:cNvSpPr/>
          <p:nvPr/>
        </p:nvSpPr>
        <p:spPr>
          <a:xfrm>
            <a:off x="571498" y="550454"/>
            <a:ext cx="4021767" cy="889301"/>
          </a:xfrm>
          <a:prstGeom prst="rect">
            <a:avLst/>
          </a:pr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 flipH="1">
            <a:off x="691083" y="753093"/>
            <a:ext cx="3792811" cy="523221"/>
          </a:xfrm>
          <a:prstGeom prst="roundRect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901946" y="855959"/>
            <a:ext cx="33489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Местонахождение Братской могилы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2" r="46"/>
          <a:stretch/>
        </p:blipFill>
        <p:spPr>
          <a:xfrm>
            <a:off x="739978" y="1684019"/>
            <a:ext cx="3678865" cy="2714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9" t="4551" r="-735" b="3778"/>
          <a:stretch/>
        </p:blipFill>
        <p:spPr>
          <a:xfrm>
            <a:off x="4777432" y="1682268"/>
            <a:ext cx="4007979" cy="2715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339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Google Shape;92;p15"/>
          <p:cNvSpPr/>
          <p:nvPr/>
        </p:nvSpPr>
        <p:spPr>
          <a:xfrm>
            <a:off x="301076" y="946112"/>
            <a:ext cx="8544785" cy="3888964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6" name="Google Shape;91;p15"/>
          <p:cNvSpPr/>
          <p:nvPr/>
        </p:nvSpPr>
        <p:spPr>
          <a:xfrm>
            <a:off x="285836" y="271999"/>
            <a:ext cx="8597768" cy="695741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1" t="4418" r="8455" b="5061"/>
          <a:stretch/>
        </p:blipFill>
        <p:spPr>
          <a:xfrm>
            <a:off x="1198948" y="934392"/>
            <a:ext cx="6739018" cy="3883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 flipH="1">
            <a:off x="-3724" y="304802"/>
            <a:ext cx="304800" cy="483628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8845862" y="304801"/>
            <a:ext cx="304800" cy="4836283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 flipH="1">
            <a:off x="4406181" y="404474"/>
            <a:ext cx="324551" cy="9151088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4419389" y="-4426474"/>
            <a:ext cx="304800" cy="9157749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3652" y="280030"/>
            <a:ext cx="7802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omic Sans MS" panose="030F0702030302020204" pitchFamily="66" charset="0"/>
              </a:rPr>
              <a:t>Кто похоронен в братской могиле</a:t>
            </a:r>
            <a:endParaRPr lang="ru-RU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37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0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Google Shape;92;p15"/>
          <p:cNvSpPr/>
          <p:nvPr/>
        </p:nvSpPr>
        <p:spPr>
          <a:xfrm>
            <a:off x="301076" y="946112"/>
            <a:ext cx="8544785" cy="3888964"/>
          </a:xfrm>
          <a:custGeom>
            <a:avLst/>
            <a:gdLst>
              <a:gd name="connsiteX0" fmla="*/ 0 w 8572501"/>
              <a:gd name="connsiteY0" fmla="*/ 0 h 3154680"/>
              <a:gd name="connsiteX1" fmla="*/ 8572501 w 8572501"/>
              <a:gd name="connsiteY1" fmla="*/ 0 h 3154680"/>
              <a:gd name="connsiteX2" fmla="*/ 8572501 w 8572501"/>
              <a:gd name="connsiteY2" fmla="*/ 3154680 h 3154680"/>
              <a:gd name="connsiteX3" fmla="*/ 0 w 8572501"/>
              <a:gd name="connsiteY3" fmla="*/ 3154680 h 3154680"/>
              <a:gd name="connsiteX4" fmla="*/ 0 w 8572501"/>
              <a:gd name="connsiteY4" fmla="*/ 0 h 3154680"/>
              <a:gd name="connsiteX0" fmla="*/ 0 w 8572501"/>
              <a:gd name="connsiteY0" fmla="*/ 0 h 3154680"/>
              <a:gd name="connsiteX1" fmla="*/ 6949442 w 8572501"/>
              <a:gd name="connsiteY1" fmla="*/ 423 h 3154680"/>
              <a:gd name="connsiteX2" fmla="*/ 8572501 w 8572501"/>
              <a:gd name="connsiteY2" fmla="*/ 0 h 3154680"/>
              <a:gd name="connsiteX3" fmla="*/ 8572501 w 8572501"/>
              <a:gd name="connsiteY3" fmla="*/ 3154680 h 3154680"/>
              <a:gd name="connsiteX4" fmla="*/ 0 w 8572501"/>
              <a:gd name="connsiteY4" fmla="*/ 3154680 h 3154680"/>
              <a:gd name="connsiteX5" fmla="*/ 0 w 8572501"/>
              <a:gd name="connsiteY5" fmla="*/ 0 h 315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01" h="3154680">
                <a:moveTo>
                  <a:pt x="0" y="0"/>
                </a:moveTo>
                <a:lnTo>
                  <a:pt x="6949442" y="423"/>
                </a:lnTo>
                <a:lnTo>
                  <a:pt x="8572501" y="0"/>
                </a:lnTo>
                <a:lnTo>
                  <a:pt x="8572501" y="3154680"/>
                </a:lnTo>
                <a:lnTo>
                  <a:pt x="0" y="3154680"/>
                </a:lnTo>
                <a:lnTo>
                  <a:pt x="0" y="0"/>
                </a:lnTo>
                <a:close/>
              </a:path>
            </a:pathLst>
          </a:custGeom>
          <a:solidFill>
            <a:srgbClr val="F69004">
              <a:alpha val="472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           </a:t>
            </a:r>
            <a:endParaRPr dirty="0"/>
          </a:p>
        </p:txBody>
      </p:sp>
      <p:sp>
        <p:nvSpPr>
          <p:cNvPr id="6" name="Google Shape;91;p15"/>
          <p:cNvSpPr/>
          <p:nvPr/>
        </p:nvSpPr>
        <p:spPr>
          <a:xfrm>
            <a:off x="274585" y="247955"/>
            <a:ext cx="8597768" cy="695741"/>
          </a:xfrm>
          <a:prstGeom prst="rect">
            <a:avLst/>
          </a:prstGeom>
          <a:solidFill>
            <a:srgbClr val="A25832">
              <a:alpha val="86290"/>
            </a:srgbClr>
          </a:solidFill>
          <a:ln>
            <a:noFill/>
          </a:ln>
          <a:effectLst>
            <a:softEdge rad="1270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-3724" y="304802"/>
            <a:ext cx="304800" cy="4836282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8845862" y="304801"/>
            <a:ext cx="304800" cy="4836283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 flipH="1">
            <a:off x="4406181" y="404474"/>
            <a:ext cx="324551" cy="9151088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4419389" y="-4426474"/>
            <a:ext cx="304800" cy="9157749"/>
          </a:xfrm>
          <a:prstGeom prst="rect">
            <a:avLst/>
          </a:prstGeom>
          <a:solidFill>
            <a:srgbClr val="695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39033" y="883320"/>
            <a:ext cx="2822666" cy="3763555"/>
          </a:xfrm>
          <a:prstGeom prst="rect">
            <a:avLst/>
          </a:prstGeom>
          <a:ln w="28575">
            <a:solidFill>
              <a:schemeClr val="bg2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154782" y="888078"/>
            <a:ext cx="2818588" cy="3758117"/>
          </a:xfrm>
          <a:prstGeom prst="rect">
            <a:avLst/>
          </a:prstGeom>
          <a:ln w="28575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836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154</Words>
  <Application>Microsoft Office PowerPoint</Application>
  <PresentationFormat>Экран (16:9)</PresentationFormat>
  <Paragraphs>53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Times New Roman</vt:lpstr>
      <vt:lpstr>PT Sans Narrow</vt:lpstr>
      <vt:lpstr>Comic Sans MS</vt:lpstr>
      <vt:lpstr>Arial</vt:lpstr>
      <vt:lpstr>Open Sans</vt:lpstr>
      <vt:lpstr>Tropic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Военные события</dc:title>
  <dc:creator>Колледж</dc:creator>
  <cp:lastModifiedBy>ОГЭ</cp:lastModifiedBy>
  <cp:revision>60</cp:revision>
  <dcterms:modified xsi:type="dcterms:W3CDTF">2021-03-10T10:18:08Z</dcterms:modified>
</cp:coreProperties>
</file>